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mp4"/>
  <Default Extension="emf" ContentType="image/x-em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88" r:id="rId3"/>
    <p:sldId id="290" r:id="rId4"/>
    <p:sldId id="291" r:id="rId5"/>
    <p:sldId id="292" r:id="rId6"/>
    <p:sldId id="289" r:id="rId7"/>
    <p:sldId id="257" r:id="rId8"/>
    <p:sldId id="285" r:id="rId9"/>
    <p:sldId id="286" r:id="rId10"/>
    <p:sldId id="293" r:id="rId11"/>
    <p:sldId id="294" r:id="rId12"/>
    <p:sldId id="287" r:id="rId13"/>
    <p:sldId id="295" r:id="rId14"/>
    <p:sldId id="296" r:id="rId15"/>
    <p:sldId id="284" r:id="rId16"/>
    <p:sldId id="28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/>
    <p:restoredTop sz="94677"/>
  </p:normalViewPr>
  <p:slideViewPr>
    <p:cSldViewPr snapToGrid="0">
      <p:cViewPr>
        <p:scale>
          <a:sx n="87" d="100"/>
          <a:sy n="87" d="100"/>
        </p:scale>
        <p:origin x="72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05D1C-2035-CE4D-B9A0-FFB4C78BDE87}" type="datetimeFigureOut">
              <a:rPr kumimoji="1" lang="zh-CN" altLang="en-US" smtClean="0"/>
              <a:t>2019/6/10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86EF62-DF42-F24F-AD81-201C2F0D5B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7375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4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149566"/>
            <a:ext cx="105156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0" y="5114030"/>
            <a:ext cx="105156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1"/>
            <a:ext cx="12192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377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62569AE-2099-4566-BE69-D8B6CA4E87B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094957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6381751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858" y="975600"/>
            <a:ext cx="1140822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74339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3"/>
            <a:ext cx="12192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00035" y="313201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6381751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595420" y="313201"/>
            <a:ext cx="649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62569AE-2099-4566-BE69-D8B6CA4E87B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858" y="975600"/>
            <a:ext cx="11421927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3"/>
            <a:ext cx="12192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82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49859" y="960115"/>
            <a:ext cx="5376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12192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6381751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381751" y="958297"/>
            <a:ext cx="5376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68208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11000035" y="313201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49859" y="960115"/>
            <a:ext cx="5376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12192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349859" y="1717675"/>
            <a:ext cx="5376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6381751" y="1717675"/>
            <a:ext cx="5376333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381751" y="958297"/>
            <a:ext cx="5376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595420" y="313201"/>
            <a:ext cx="649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62569AE-2099-4566-BE69-D8B6CA4E87B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961821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4" y="5815086"/>
            <a:ext cx="3278293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5498" y="4006448"/>
            <a:ext cx="11100025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25499" y="5245247"/>
            <a:ext cx="7760477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25499" y="5815087"/>
            <a:ext cx="5545667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1"/>
            <a:ext cx="12192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1"/>
            <a:ext cx="12192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511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12192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66" y="3608990"/>
            <a:ext cx="4029124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50528" y="1371600"/>
            <a:ext cx="11213989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12192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4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658701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78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0388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658701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1" y="975600"/>
            <a:ext cx="11162884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/>
          <p:nvPr/>
        </p:nvSpPr>
        <p:spPr>
          <a:xfrm>
            <a:off x="115968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t>‹#›</a:t>
            </a:fld>
            <a:endParaRPr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435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658701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78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2"/>
            <a:ext cx="12192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矩形 9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04390"/>
            <a:ext cx="613229" cy="46008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2"/>
            <a:ext cx="12192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矩形 10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04390"/>
            <a:ext cx="613229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4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658701" y="1685678"/>
            <a:ext cx="11162884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699" y="974278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2"/>
            <a:ext cx="12192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矩形 9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596801" y="313201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62569AE-2099-4566-BE69-D8B6CA4E87B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04390"/>
            <a:ext cx="613229" cy="46008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2"/>
            <a:ext cx="12192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3" name="矩形 12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" name="文本框 13"/>
          <p:cNvSpPr txBox="1"/>
          <p:nvPr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04390"/>
            <a:ext cx="613229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84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5" y="6100772"/>
            <a:ext cx="2611396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1" y="235137"/>
            <a:ext cx="8632687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12192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12192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6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1" y="975601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63285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8701" y="975601"/>
            <a:ext cx="11162884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000035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/>
          <p:nvPr/>
        </p:nvSpPr>
        <p:spPr>
          <a:xfrm>
            <a:off x="11595421" y="311755"/>
            <a:ext cx="596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t>‹#›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81506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52779757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microsoft.com/office/2007/relationships/hdphoto" Target="../media/hdphoto1.wdp"/><Relationship Id="rId21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551292" y="1673352"/>
            <a:ext cx="1112056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3"/>
            <a:ext cx="12192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551291" y="863021"/>
            <a:ext cx="11213989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"/>
            <a:ext cx="12192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3"/>
            <a:ext cx="12192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6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9C1241A-E782-4309-A65F-401CBE9F4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无人驾驶算法开发课程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小组成员：徐敬为 王浩宇 王子豪 余大麒</a:t>
            </a:r>
          </a:p>
        </p:txBody>
      </p:sp>
    </p:spTree>
    <p:extLst>
      <p:ext uri="{BB962C8B-B14F-4D97-AF65-F5344CB8AC3E}">
        <p14:creationId xmlns:p14="http://schemas.microsoft.com/office/powerpoint/2010/main" val="3512244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C927DB34-73B8-4BD3-BC32-393E0BF01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数据标注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354479D-9FEC-48DE-8A59-1F0E8A69EFB9}"/>
              </a:ext>
            </a:extLst>
          </p:cNvPr>
          <p:cNvSpPr/>
          <p:nvPr/>
        </p:nvSpPr>
        <p:spPr>
          <a:xfrm>
            <a:off x="441686" y="1704120"/>
            <a:ext cx="35225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在存储服务的选项中选择“数据标注”，对红绿灯的信息进行人工标注数据</a:t>
            </a:r>
            <a:endParaRPr lang="en-US" altLang="zh-CN" dirty="0"/>
          </a:p>
          <a:p>
            <a:r>
              <a:rPr lang="zh-CN" altLang="en-US" dirty="0"/>
              <a:t>圈取红绿灯并打上</a:t>
            </a:r>
            <a:r>
              <a:rPr lang="en-US" altLang="zh-CN" dirty="0"/>
              <a:t>tag</a:t>
            </a:r>
            <a:r>
              <a:rPr lang="zh-CN" altLang="en-US" dirty="0"/>
              <a:t>标签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55AA85C6-C23E-4499-B001-9610F12B2465}"/>
              </a:ext>
            </a:extLst>
          </p:cNvPr>
          <p:cNvPicPr/>
          <p:nvPr/>
        </p:nvPicPr>
        <p:blipFill rotWithShape="1">
          <a:blip r:embed="rId2"/>
          <a:srcRect l="-1" t="11853" r="-1250" b="11605"/>
          <a:stretch/>
        </p:blipFill>
        <p:spPr bwMode="auto">
          <a:xfrm>
            <a:off x="5266785" y="1758875"/>
            <a:ext cx="5443191" cy="18275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5CBE77A9-51DB-4C5B-B064-DC3BC864B7A9}"/>
              </a:ext>
            </a:extLst>
          </p:cNvPr>
          <p:cNvPicPr/>
          <p:nvPr/>
        </p:nvPicPr>
        <p:blipFill rotWithShape="1">
          <a:blip r:embed="rId3"/>
          <a:srcRect t="12099" b="9876"/>
          <a:stretch/>
        </p:blipFill>
        <p:spPr bwMode="auto">
          <a:xfrm>
            <a:off x="5266785" y="3796834"/>
            <a:ext cx="5196797" cy="24463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78142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C927DB34-73B8-4BD3-BC32-393E0BF01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采用华为云算法进行训练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354479D-9FEC-48DE-8A59-1F0E8A69EFB9}"/>
              </a:ext>
            </a:extLst>
          </p:cNvPr>
          <p:cNvSpPr/>
          <p:nvPr/>
        </p:nvSpPr>
        <p:spPr>
          <a:xfrm>
            <a:off x="441686" y="1704120"/>
            <a:ext cx="35225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数据来源</a:t>
            </a:r>
            <a:r>
              <a:rPr lang="zh-CN" altLang="en-US" dirty="0"/>
              <a:t>是</a:t>
            </a:r>
            <a:r>
              <a:rPr lang="zh-CN" altLang="zh-CN" dirty="0"/>
              <a:t>刚刚标注完的数据集、预置算法选</a:t>
            </a:r>
            <a:r>
              <a:rPr lang="en-US" altLang="zh-CN" dirty="0"/>
              <a:t>retinanet_resnet_v1_50</a:t>
            </a:r>
          </a:p>
          <a:p>
            <a:endParaRPr lang="en-US" altLang="zh-CN" dirty="0"/>
          </a:p>
          <a:p>
            <a:r>
              <a:rPr lang="zh-CN" altLang="zh-CN" dirty="0"/>
              <a:t>训练完的模型在</a:t>
            </a:r>
            <a:r>
              <a:rPr lang="en-US" altLang="zh-CN" dirty="0" err="1"/>
              <a:t>obs</a:t>
            </a:r>
            <a:r>
              <a:rPr lang="en-US" altLang="zh-CN" dirty="0"/>
              <a:t> browser</a:t>
            </a:r>
            <a:r>
              <a:rPr lang="zh-TW" altLang="zh-CN" dirty="0"/>
              <a:t>中</a:t>
            </a:r>
            <a:r>
              <a:rPr lang="zh-CN" altLang="zh-CN" dirty="0"/>
              <a:t>输出路径</a:t>
            </a:r>
            <a:r>
              <a:rPr lang="en-US" altLang="zh-CN" dirty="0"/>
              <a:t>/model</a:t>
            </a:r>
            <a:r>
              <a:rPr lang="zh-CN" altLang="zh-CN" dirty="0"/>
              <a:t>中，复制里面的文件到</a:t>
            </a:r>
            <a:r>
              <a:rPr lang="en-US" altLang="zh-CN" dirty="0"/>
              <a:t>/script</a:t>
            </a:r>
            <a:r>
              <a:rPr lang="zh-TW" altLang="zh-CN" dirty="0"/>
              <a:t>下</a:t>
            </a:r>
            <a:endParaRPr lang="zh-CN" altLang="zh-CN" dirty="0"/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E1BC15F-E066-4EAC-8DB5-99CB14342004}"/>
              </a:ext>
            </a:extLst>
          </p:cNvPr>
          <p:cNvPicPr/>
          <p:nvPr/>
        </p:nvPicPr>
        <p:blipFill rotWithShape="1">
          <a:blip r:embed="rId2"/>
          <a:srcRect t="12099" b="10124"/>
          <a:stretch/>
        </p:blipFill>
        <p:spPr bwMode="auto">
          <a:xfrm>
            <a:off x="5685341" y="2119342"/>
            <a:ext cx="5486400" cy="2400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18083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7922716E-69D7-4242-A607-D71B0D62A4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3686" y="1828039"/>
            <a:ext cx="3628576" cy="4921498"/>
          </a:xfrm>
        </p:spPr>
        <p:txBody>
          <a:bodyPr/>
          <a:lstStyle/>
          <a:p>
            <a:r>
              <a:rPr lang="zh-CN" altLang="en-US" dirty="0"/>
              <a:t>我们将生成的</a:t>
            </a:r>
            <a:r>
              <a:rPr lang="en-US" altLang="zh-CN" dirty="0"/>
              <a:t>model</a:t>
            </a:r>
            <a:r>
              <a:rPr lang="zh-CN" altLang="en-US" dirty="0"/>
              <a:t>导入到之前的代码包</a:t>
            </a:r>
            <a:r>
              <a:rPr lang="en-US" altLang="zh-CN" dirty="0" err="1"/>
              <a:t>smartcar</a:t>
            </a:r>
            <a:r>
              <a:rPr lang="zh-CN" altLang="en-US" dirty="0"/>
              <a:t>中，通过模型所返回的值，配合自己改进的代码，完成红绿灯识别和小车对应的停止、前进、转弯等行为。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FCF4A824-3AC6-44A2-801A-BDB7980A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将模型与</a:t>
            </a:r>
            <a:r>
              <a:rPr lang="en-US" altLang="zh-CN" dirty="0" err="1"/>
              <a:t>ros</a:t>
            </a:r>
            <a:r>
              <a:rPr lang="zh-CN" altLang="en-US" dirty="0"/>
              <a:t>系统结合起来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5E5A2AB-1F7D-4DB6-AC81-FDF921AD2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504" y="1908562"/>
            <a:ext cx="7339005" cy="379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53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7922716E-69D7-4242-A607-D71B0D62A4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3686" y="1828039"/>
            <a:ext cx="3628576" cy="4921498"/>
          </a:xfrm>
        </p:spPr>
        <p:txBody>
          <a:bodyPr/>
          <a:lstStyle/>
          <a:p>
            <a:r>
              <a:rPr lang="zh-CN" altLang="en-US" dirty="0" smtClean="0"/>
              <a:t>更新</a:t>
            </a:r>
            <a:r>
              <a:rPr lang="en-US" altLang="zh-CN" dirty="0" err="1" smtClean="0"/>
              <a:t>init</a:t>
            </a:r>
            <a:r>
              <a:rPr lang="zh-CN" altLang="en-US" dirty="0" smtClean="0"/>
              <a:t> 与</a:t>
            </a:r>
            <a:r>
              <a:rPr lang="en-US" altLang="zh-CN" dirty="0" smtClean="0"/>
              <a:t>callback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FCF4A824-3AC6-44A2-801A-BDB7980A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修改</a:t>
            </a:r>
            <a:r>
              <a:rPr lang="en-US" altLang="zh-CN" dirty="0" err="1" smtClean="0"/>
              <a:t>traffic_light</a:t>
            </a:r>
            <a:r>
              <a:rPr lang="zh-CN" altLang="en-US" dirty="0" smtClean="0"/>
              <a:t>程序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382108" y="4490522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￼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" y="1973406"/>
            <a:ext cx="5622438" cy="37027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438" y="1973406"/>
            <a:ext cx="5983109" cy="341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21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C927DB34-73B8-4BD3-BC32-393E0BF01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障碍物检测</a:t>
            </a:r>
            <a:r>
              <a:rPr lang="zh-CN" altLang="en-US" dirty="0"/>
              <a:t>实验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58701" y="1685678"/>
            <a:ext cx="3847594" cy="4921498"/>
          </a:xfrm>
        </p:spPr>
        <p:txBody>
          <a:bodyPr/>
          <a:lstStyle/>
          <a:p>
            <a:r>
              <a:rPr lang="zh-CN" altLang="en-US" dirty="0" smtClean="0"/>
              <a:t>障碍物检测</a:t>
            </a:r>
            <a:r>
              <a:rPr lang="zh-CN" altLang="en-US" dirty="0"/>
              <a:t>视频如右侧视频所示，小车可以通过雷达识别障碍物进行障碍规避，在指定路线上前进</a:t>
            </a:r>
            <a:r>
              <a:rPr lang="zh-CN" altLang="en-US" dirty="0" smtClean="0"/>
              <a:t>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1096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C927DB34-73B8-4BD3-BC32-393E0BF01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红绿灯检测实验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58701" y="1685678"/>
            <a:ext cx="3847594" cy="4921498"/>
          </a:xfrm>
        </p:spPr>
        <p:txBody>
          <a:bodyPr/>
          <a:lstStyle/>
          <a:p>
            <a:r>
              <a:rPr lang="zh-CN" altLang="en-US" dirty="0"/>
              <a:t>红绿灯检测视频如右侧视频所示</a:t>
            </a:r>
            <a:r>
              <a:rPr lang="zh-CN" altLang="en-US" dirty="0" smtClean="0"/>
              <a:t>，小车</a:t>
            </a:r>
            <a:r>
              <a:rPr lang="zh-CN" altLang="en-US" dirty="0"/>
              <a:t>可以通过摄像头识别红绿灯</a:t>
            </a:r>
            <a:r>
              <a:rPr lang="zh-CN" altLang="en-US" dirty="0" smtClean="0"/>
              <a:t>做到停止</a:t>
            </a:r>
            <a:r>
              <a:rPr lang="zh-CN" altLang="en-US" dirty="0"/>
              <a:t>、启动等基本功能。</a:t>
            </a:r>
          </a:p>
        </p:txBody>
      </p:sp>
      <p:pic>
        <p:nvPicPr>
          <p:cNvPr id="5" name="WeChatSight19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44696" y="1548461"/>
            <a:ext cx="2980404" cy="52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ACE6FB72-CCD5-4803-BD63-96955338D96B}"/>
              </a:ext>
            </a:extLst>
          </p:cNvPr>
          <p:cNvSpPr/>
          <p:nvPr/>
        </p:nvSpPr>
        <p:spPr>
          <a:xfrm>
            <a:off x="8997874" y="5899926"/>
            <a:ext cx="114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2019.6.10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FCF4A824-3AC6-44A2-801A-BDB7980A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自动驾驶背景概述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C03CC89C-2A23-4C13-A87E-5091AF14D7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1094" y="1745908"/>
            <a:ext cx="11162884" cy="4921498"/>
          </a:xfrm>
        </p:spPr>
        <p:txBody>
          <a:bodyPr>
            <a:normAutofit/>
          </a:bodyPr>
          <a:lstStyle/>
          <a:p>
            <a:r>
              <a:rPr lang="zh-CN" altLang="zh-CN" dirty="0"/>
              <a:t>高度自动化的</a:t>
            </a:r>
            <a:r>
              <a:rPr lang="en-US" altLang="zh-CN" dirty="0"/>
              <a:t>L4</a:t>
            </a:r>
            <a:r>
              <a:rPr lang="zh-CN" altLang="zh-CN" dirty="0"/>
              <a:t>以上级别能在特定场景下实现完全自动驾驶，这种情况下驾驶者已经不需参予驾驶，是目前国内外的重点投资目标，如</a:t>
            </a:r>
            <a:r>
              <a:rPr lang="en-US" altLang="zh-CN" dirty="0"/>
              <a:t>Google</a:t>
            </a:r>
            <a:r>
              <a:rPr lang="zh-CN" altLang="zh-CN" dirty="0"/>
              <a:t>无人车和百度无人车。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zh-CN" dirty="0"/>
              <a:t>多线激光雷达、</a:t>
            </a:r>
            <a:r>
              <a:rPr lang="en-US" altLang="zh-CN" dirty="0"/>
              <a:t>77GHz</a:t>
            </a:r>
            <a:r>
              <a:rPr lang="zh-CN" altLang="zh-CN" dirty="0"/>
              <a:t>毫米波雷达，以及中央决策所需的芯片等等高端技术仍掌握在</a:t>
            </a:r>
            <a:r>
              <a:rPr lang="en-US" altLang="zh-CN" dirty="0"/>
              <a:t>ABCD(</a:t>
            </a:r>
            <a:r>
              <a:rPr lang="zh-CN" altLang="zh-CN" dirty="0"/>
              <a:t>奥托立夫、博世、大陆、德尔福</a:t>
            </a:r>
            <a:r>
              <a:rPr lang="en-US" altLang="zh-CN" dirty="0"/>
              <a:t>)</a:t>
            </a:r>
            <a:r>
              <a:rPr lang="zh-CN" altLang="zh-CN" dirty="0"/>
              <a:t>四大巨头手中，若中国将来想在智能驾驶中取得领先地位，必须得先突破这些技术瓶颈。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zh-CN" dirty="0"/>
              <a:t>车辆会遇到的工况场景几乎是无限的，因此永远不可能驶自动驾驶达到</a:t>
            </a:r>
            <a:r>
              <a:rPr lang="en-US" altLang="zh-CN" dirty="0"/>
              <a:t>100%</a:t>
            </a:r>
            <a:r>
              <a:rPr lang="zh-CN" altLang="zh-CN" dirty="0"/>
              <a:t>的安全性。因此，我们该如何界定法律规范的标准，以及责任划分，是未来智能驾驶落地前所必需解决的问题。</a:t>
            </a:r>
          </a:p>
          <a:p>
            <a:pPr marL="0" indent="0">
              <a:buNone/>
            </a:pP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2302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FCF4A824-3AC6-44A2-801A-BDB7980A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214" y="3281164"/>
            <a:ext cx="11162884" cy="574183"/>
          </a:xfrm>
        </p:spPr>
        <p:txBody>
          <a:bodyPr/>
          <a:lstStyle/>
          <a:p>
            <a:r>
              <a:rPr lang="zh-CN" altLang="en-US" dirty="0"/>
              <a:t>雷达检测障碍物部分</a:t>
            </a:r>
          </a:p>
        </p:txBody>
      </p:sp>
    </p:spTree>
    <p:extLst>
      <p:ext uri="{BB962C8B-B14F-4D97-AF65-F5344CB8AC3E}">
        <p14:creationId xmlns:p14="http://schemas.microsoft.com/office/powerpoint/2010/main" val="2723386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7922716E-69D7-4242-A607-D71B0D62A4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8701" y="1685678"/>
            <a:ext cx="4500321" cy="4921498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ROS</a:t>
            </a:r>
            <a:r>
              <a:rPr lang="zh-CN" altLang="en-US" dirty="0"/>
              <a:t>平台，小车的雷达识别建立在</a:t>
            </a:r>
            <a:r>
              <a:rPr lang="en-US" altLang="zh-CN" dirty="0"/>
              <a:t>ROS</a:t>
            </a:r>
            <a:r>
              <a:rPr lang="zh-CN" altLang="en-US" dirty="0"/>
              <a:t>架构下的信号发出与接收。第一步，创建</a:t>
            </a:r>
            <a:r>
              <a:rPr lang="en-US" altLang="zh-CN" dirty="0"/>
              <a:t>ROS</a:t>
            </a:r>
            <a:r>
              <a:rPr lang="zh-CN" altLang="en-US" dirty="0"/>
              <a:t>节点。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FCF4A824-3AC6-44A2-801A-BDB7980A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ROS</a:t>
            </a:r>
            <a:r>
              <a:rPr lang="zh-CN" altLang="en-US" dirty="0"/>
              <a:t>节点的创建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3637BD9-EE0B-4732-B608-BCEA016E5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216" y="1933257"/>
            <a:ext cx="6945441" cy="40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40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7922716E-69D7-4242-A607-D71B0D62A4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8702" y="1685678"/>
            <a:ext cx="3885922" cy="4921498"/>
          </a:xfrm>
        </p:spPr>
        <p:txBody>
          <a:bodyPr/>
          <a:lstStyle/>
          <a:p>
            <a:r>
              <a:rPr lang="zh-CN" altLang="en-US" dirty="0"/>
              <a:t>结合激光雷达模块，在</a:t>
            </a:r>
            <a:r>
              <a:rPr lang="en-US" altLang="zh-CN" dirty="0"/>
              <a:t>ROS</a:t>
            </a:r>
            <a:r>
              <a:rPr lang="zh-CN" altLang="en-US" dirty="0"/>
              <a:t>架构上编写逻辑代码，让小车能够在激光雷达识别到障碍物之后，通过编写的逻辑代码达到避开障碍物的目的。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FCF4A824-3AC6-44A2-801A-BDB7980A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结合激光雷达代码实践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6EC2A2B7-C4A7-443F-A8DA-A9EF445DEF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0" b="-1"/>
          <a:stretch/>
        </p:blipFill>
        <p:spPr>
          <a:xfrm>
            <a:off x="4412731" y="1828799"/>
            <a:ext cx="7593678" cy="351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67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FCF4A824-3AC6-44A2-801A-BDB7980A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082" y="3188080"/>
            <a:ext cx="11162884" cy="574183"/>
          </a:xfrm>
        </p:spPr>
        <p:txBody>
          <a:bodyPr/>
          <a:lstStyle/>
          <a:p>
            <a:r>
              <a:rPr lang="zh-CN" altLang="en-US" dirty="0"/>
              <a:t>摄像头检测红绿灯部分</a:t>
            </a:r>
          </a:p>
        </p:txBody>
      </p:sp>
    </p:spTree>
    <p:extLst>
      <p:ext uri="{BB962C8B-B14F-4D97-AF65-F5344CB8AC3E}">
        <p14:creationId xmlns:p14="http://schemas.microsoft.com/office/powerpoint/2010/main" val="3577080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7922716E-69D7-4242-A607-D71B0D62A4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8701" y="1685678"/>
            <a:ext cx="4500321" cy="4921498"/>
          </a:xfrm>
        </p:spPr>
        <p:txBody>
          <a:bodyPr/>
          <a:lstStyle/>
          <a:p>
            <a:r>
              <a:rPr lang="zh-CN" altLang="en-US" dirty="0"/>
              <a:t>登入华为云后，点击服务列表，其中</a:t>
            </a:r>
            <a:r>
              <a:rPr lang="en-US" altLang="zh-CN" dirty="0">
                <a:solidFill>
                  <a:schemeClr val="accent6"/>
                </a:solidFill>
              </a:rPr>
              <a:t>EI</a:t>
            </a:r>
            <a:r>
              <a:rPr lang="zh-CN" altLang="en-US" dirty="0">
                <a:solidFill>
                  <a:schemeClr val="accent6"/>
                </a:solidFill>
              </a:rPr>
              <a:t>企业智能</a:t>
            </a:r>
            <a:r>
              <a:rPr lang="en-US" altLang="zh-CN" dirty="0">
                <a:solidFill>
                  <a:schemeClr val="accent6"/>
                </a:solidFill>
              </a:rPr>
              <a:t>-ModelArts</a:t>
            </a:r>
            <a:r>
              <a:rPr lang="zh-CN" altLang="en-US" dirty="0">
                <a:solidFill>
                  <a:schemeClr val="accent6"/>
                </a:solidFill>
              </a:rPr>
              <a:t>、存储</a:t>
            </a:r>
            <a:r>
              <a:rPr lang="en-US" altLang="zh-CN" dirty="0">
                <a:solidFill>
                  <a:schemeClr val="accent6"/>
                </a:solidFill>
              </a:rPr>
              <a:t>-</a:t>
            </a:r>
            <a:r>
              <a:rPr lang="zh-CN" altLang="en-US" dirty="0">
                <a:solidFill>
                  <a:schemeClr val="accent6"/>
                </a:solidFill>
              </a:rPr>
              <a:t>对象存储服务</a:t>
            </a:r>
            <a:r>
              <a:rPr lang="zh-CN" altLang="en-US" dirty="0"/>
              <a:t>是我们需要使用的两个服务模块。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FCF4A824-3AC6-44A2-801A-BDB7980A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华为云</a:t>
            </a:r>
            <a:r>
              <a:rPr lang="en-US" altLang="zh-CN" dirty="0"/>
              <a:t>(</a:t>
            </a:r>
            <a:r>
              <a:rPr lang="zh-CN" altLang="en-US" dirty="0"/>
              <a:t>红红绿灯检测</a:t>
            </a:r>
            <a:r>
              <a:rPr lang="en-US" altLang="zh-CN" dirty="0"/>
              <a:t>)</a:t>
            </a:r>
            <a:r>
              <a:rPr lang="zh-CN" altLang="en-US" dirty="0"/>
              <a:t>内容概述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022" y="1814066"/>
            <a:ext cx="6886516" cy="413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57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7922716E-69D7-4242-A607-D71B0D62A4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8701" y="1685678"/>
            <a:ext cx="4500321" cy="4921498"/>
          </a:xfrm>
        </p:spPr>
        <p:txBody>
          <a:bodyPr/>
          <a:lstStyle/>
          <a:p>
            <a:r>
              <a:rPr lang="zh-CN" altLang="en-US" dirty="0"/>
              <a:t>登入华为云后，我们需要把自己拍照获得的红绿灯图片通过华为“</a:t>
            </a:r>
            <a:r>
              <a:rPr lang="en-US" altLang="zh-CN" dirty="0"/>
              <a:t>OBS BROWSER</a:t>
            </a:r>
            <a:r>
              <a:rPr lang="zh-CN" altLang="en-US" dirty="0"/>
              <a:t>”接口上传到存储服务中，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FCF4A824-3AC6-44A2-801A-BDB7980A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OBS Browser</a:t>
            </a:r>
            <a:r>
              <a:rPr lang="zh-CN" altLang="en-US" dirty="0"/>
              <a:t>进行图片上传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E8798E8-0ACC-4C8D-8909-3FD98F5C0537}"/>
              </a:ext>
            </a:extLst>
          </p:cNvPr>
          <p:cNvPicPr/>
          <p:nvPr/>
        </p:nvPicPr>
        <p:blipFill rotWithShape="1">
          <a:blip r:embed="rId2"/>
          <a:srcRect l="15139" t="5926" r="14166" b="11605"/>
          <a:stretch/>
        </p:blipFill>
        <p:spPr bwMode="auto">
          <a:xfrm>
            <a:off x="5667933" y="1751277"/>
            <a:ext cx="6284971" cy="46221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86977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7922716E-69D7-4242-A607-D71B0D62A4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8701" y="1685678"/>
            <a:ext cx="4500321" cy="4921498"/>
          </a:xfrm>
        </p:spPr>
        <p:txBody>
          <a:bodyPr/>
          <a:lstStyle/>
          <a:p>
            <a:r>
              <a:rPr lang="zh-CN" altLang="en-US" dirty="0"/>
              <a:t>将这些图片在</a:t>
            </a:r>
            <a:r>
              <a:rPr lang="zh-CN" altLang="zh-CN" dirty="0"/>
              <a:t>数据标注</a:t>
            </a:r>
            <a:r>
              <a:rPr lang="en-US" altLang="zh-CN" dirty="0"/>
              <a:t>beta</a:t>
            </a:r>
            <a:r>
              <a:rPr lang="zh-CN" altLang="zh-CN" dirty="0"/>
              <a:t>中创建数据集</a:t>
            </a:r>
            <a:r>
              <a:rPr lang="zh-CN" altLang="en-US" dirty="0"/>
              <a:t>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FCF4A824-3AC6-44A2-801A-BDB7980A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选择图片创建为数据集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D9C837B7-8B75-4A04-8A33-F6E179CDC7FB}"/>
              </a:ext>
            </a:extLst>
          </p:cNvPr>
          <p:cNvPicPr/>
          <p:nvPr/>
        </p:nvPicPr>
        <p:blipFill rotWithShape="1">
          <a:blip r:embed="rId2"/>
          <a:srcRect t="11358" b="9876"/>
          <a:stretch/>
        </p:blipFill>
        <p:spPr bwMode="auto">
          <a:xfrm>
            <a:off x="5417044" y="1749869"/>
            <a:ext cx="5486400" cy="24307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7D1CB97-E5CD-4277-871E-A832814B20AD}"/>
              </a:ext>
            </a:extLst>
          </p:cNvPr>
          <p:cNvPicPr/>
          <p:nvPr/>
        </p:nvPicPr>
        <p:blipFill rotWithShape="1">
          <a:blip r:embed="rId3"/>
          <a:srcRect t="11358" b="10370"/>
          <a:stretch/>
        </p:blipFill>
        <p:spPr bwMode="auto">
          <a:xfrm>
            <a:off x="5417044" y="4236195"/>
            <a:ext cx="5486400" cy="24155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0450127"/>
      </p:ext>
    </p:extLst>
  </p:cSld>
  <p:clrMapOvr>
    <a:masterClrMapping/>
  </p:clrMapOvr>
</p:sld>
</file>

<file path=ppt/theme/theme1.xml><?xml version="1.0" encoding="utf-8"?>
<a:theme xmlns:a="http://schemas.openxmlformats.org/drawingml/2006/main" name="sjtu_blue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jtu_blue" id="{693D849E-5EB5-4E25-AE77-67B3F164101B}" vid="{A2C26729-BCDA-4513-A3FA-114E72B11D98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sjtu_blue</Template>
  <TotalTime>442</TotalTime>
  <Words>532</Words>
  <Application>Microsoft Macintosh PowerPoint</Application>
  <PresentationFormat>宽屏</PresentationFormat>
  <Paragraphs>38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Calibri</vt:lpstr>
      <vt:lpstr>DengXian</vt:lpstr>
      <vt:lpstr>等线</vt:lpstr>
      <vt:lpstr>等线 Light</vt:lpstr>
      <vt:lpstr>微软雅黑</vt:lpstr>
      <vt:lpstr>Arial</vt:lpstr>
      <vt:lpstr>sjtu_blue</vt:lpstr>
      <vt:lpstr>无人驾驶算法开发课程</vt:lpstr>
      <vt:lpstr>自动驾驶背景概述</vt:lpstr>
      <vt:lpstr>雷达检测障碍物部分</vt:lpstr>
      <vt:lpstr>ROS节点的创建</vt:lpstr>
      <vt:lpstr>结合激光雷达代码实践</vt:lpstr>
      <vt:lpstr>摄像头检测红绿灯部分</vt:lpstr>
      <vt:lpstr>华为云(红红绿灯检测)内容概述</vt:lpstr>
      <vt:lpstr>使用OBS Browser进行图片上传</vt:lpstr>
      <vt:lpstr>选择图片创建为数据集</vt:lpstr>
      <vt:lpstr>数据标注</vt:lpstr>
      <vt:lpstr>采用华为云算法进行训练</vt:lpstr>
      <vt:lpstr>将模型与ros系统结合起来</vt:lpstr>
      <vt:lpstr>修改traffic_light程序</vt:lpstr>
      <vt:lpstr>障碍物检测实验</vt:lpstr>
      <vt:lpstr>红绿灯检测实验</vt:lpstr>
      <vt:lpstr>谢谢！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自动驾驶之红绿灯检测</dc:title>
  <dc:creator>14</dc:creator>
  <cp:lastModifiedBy>王 浩宇</cp:lastModifiedBy>
  <cp:revision>43</cp:revision>
  <dcterms:created xsi:type="dcterms:W3CDTF">2019-05-05T12:00:00Z</dcterms:created>
  <dcterms:modified xsi:type="dcterms:W3CDTF">2019-06-10T11:09:28Z</dcterms:modified>
</cp:coreProperties>
</file>